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2" r:id="rId6"/>
    <p:sldId id="265" r:id="rId7"/>
    <p:sldId id="280" r:id="rId8"/>
    <p:sldId id="266" r:id="rId9"/>
    <p:sldId id="281" r:id="rId10"/>
    <p:sldId id="267" r:id="rId11"/>
    <p:sldId id="282" r:id="rId12"/>
    <p:sldId id="271" r:id="rId13"/>
    <p:sldId id="27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BEB88-6094-F64E-93B9-816F8A9537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Church Attendance Analysis, Post </a:t>
            </a:r>
            <a:r>
              <a:rPr lang="en-US" dirty="0" err="1"/>
              <a:t>Covid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7F44BC-F8FE-5C48-B060-F65C502232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Richard M. Ostberg Ph.D.</a:t>
            </a:r>
          </a:p>
        </p:txBody>
      </p:sp>
    </p:spTree>
    <p:extLst>
      <p:ext uri="{BB962C8B-B14F-4D97-AF65-F5344CB8AC3E}">
        <p14:creationId xmlns:p14="http://schemas.microsoft.com/office/powerpoint/2010/main" val="2646790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5" y="1600199"/>
            <a:ext cx="3616313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Financial considerations</a:t>
            </a:r>
            <a:br>
              <a:rPr lang="en-US" dirty="0"/>
            </a:br>
            <a:r>
              <a:rPr lang="en-US" dirty="0"/>
              <a:t>(Monthly Offerings)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924851" y="5251548"/>
            <a:ext cx="43270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Monthly offerings have been growing, </a:t>
            </a:r>
          </a:p>
          <a:p>
            <a:r>
              <a:rPr lang="en-US" dirty="0"/>
              <a:t>recent drops may be attributable to COVID.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CF470E-46C7-CC49-90FD-60D9DB829F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900" y="834645"/>
            <a:ext cx="7188986" cy="4083344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DE16221B-A102-4040-AE80-1D19968FEB6C}"/>
              </a:ext>
            </a:extLst>
          </p:cNvPr>
          <p:cNvSpPr/>
          <p:nvPr/>
        </p:nvSpPr>
        <p:spPr>
          <a:xfrm>
            <a:off x="11277951" y="3617843"/>
            <a:ext cx="579432" cy="96409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6319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8BB618-85F9-E24A-A973-5DAED0397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7805" y="858319"/>
            <a:ext cx="6868636" cy="39013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5" y="1600199"/>
            <a:ext cx="3616313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Financial considerations</a:t>
            </a:r>
            <a:br>
              <a:rPr lang="en-US" dirty="0"/>
            </a:br>
            <a:r>
              <a:rPr lang="en-US" dirty="0"/>
              <a:t>(Monthly Offerings)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847805" y="4793189"/>
            <a:ext cx="6550961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Offerings generally proportional to attendance (+ $13/</a:t>
            </a:r>
            <a:r>
              <a:rPr lang="en-US" dirty="0" err="1"/>
              <a:t>mo</a:t>
            </a:r>
            <a:r>
              <a:rPr lang="en-US" dirty="0"/>
              <a:t>/attendee)</a:t>
            </a:r>
          </a:p>
          <a:p>
            <a:r>
              <a:rPr lang="en-US" dirty="0"/>
              <a:t>Correlation is moderate, r=.40</a:t>
            </a:r>
          </a:p>
          <a:p>
            <a:r>
              <a:rPr lang="en-US" dirty="0"/>
              <a:t>Excluding video and Christmas, r=.29</a:t>
            </a:r>
          </a:p>
          <a:p>
            <a:endParaRPr lang="en-US" dirty="0"/>
          </a:p>
          <a:p>
            <a:r>
              <a:rPr lang="en-US" dirty="0"/>
              <a:t>Of note: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Christmas is a consistent outlier (tax planning?)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Video services garnered more offerings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E16221B-A102-4040-AE80-1D19968FEB6C}"/>
              </a:ext>
            </a:extLst>
          </p:cNvPr>
          <p:cNvSpPr/>
          <p:nvPr/>
        </p:nvSpPr>
        <p:spPr>
          <a:xfrm>
            <a:off x="10969838" y="1118151"/>
            <a:ext cx="619188" cy="131693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D6F40D-B4C9-8A49-8B05-A62079F70577}"/>
              </a:ext>
            </a:extLst>
          </p:cNvPr>
          <p:cNvSpPr txBox="1"/>
          <p:nvPr/>
        </p:nvSpPr>
        <p:spPr>
          <a:xfrm>
            <a:off x="9577025" y="1437103"/>
            <a:ext cx="158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Christmas 2018/2019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0FD692B-35FB-5444-9C15-8AAE1A6952C6}"/>
              </a:ext>
            </a:extLst>
          </p:cNvPr>
          <p:cNvSpPr/>
          <p:nvPr/>
        </p:nvSpPr>
        <p:spPr>
          <a:xfrm>
            <a:off x="5506278" y="2613991"/>
            <a:ext cx="298174" cy="81500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77908B-92E2-9040-889E-A3A833DFB8EE}"/>
              </a:ext>
            </a:extLst>
          </p:cNvPr>
          <p:cNvSpPr txBox="1"/>
          <p:nvPr/>
        </p:nvSpPr>
        <p:spPr>
          <a:xfrm>
            <a:off x="5883965" y="2613991"/>
            <a:ext cx="11330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ym typeface="Wingdings" pitchFamily="2" charset="2"/>
              </a:rPr>
              <a:t> Videos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B1E27D-6432-8444-812C-EBC8E712F613}"/>
              </a:ext>
            </a:extLst>
          </p:cNvPr>
          <p:cNvSpPr txBox="1"/>
          <p:nvPr/>
        </p:nvSpPr>
        <p:spPr>
          <a:xfrm>
            <a:off x="9183370" y="3836504"/>
            <a:ext cx="17864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$16,963 + $13x</a:t>
            </a:r>
          </a:p>
        </p:txBody>
      </p:sp>
    </p:spTree>
    <p:extLst>
      <p:ext uri="{BB962C8B-B14F-4D97-AF65-F5344CB8AC3E}">
        <p14:creationId xmlns:p14="http://schemas.microsoft.com/office/powerpoint/2010/main" val="27160212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D9BBB-B42C-204F-ACB2-77207216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78B15-DCA3-0946-851D-F1DCAAD30E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Covid-19 Dramatically impacted attendance</a:t>
            </a:r>
          </a:p>
          <a:p>
            <a:r>
              <a:rPr lang="en-US" dirty="0"/>
              <a:t>Congregation growth is now projected to be flat.</a:t>
            </a:r>
          </a:p>
          <a:p>
            <a:r>
              <a:rPr lang="en-US" dirty="0"/>
              <a:t>Offerings moderately correlated to attendance.</a:t>
            </a:r>
          </a:p>
          <a:p>
            <a:r>
              <a:rPr lang="en-US" dirty="0"/>
              <a:t>High offerings during video services suggest strong on-line attendance.</a:t>
            </a:r>
          </a:p>
          <a:p>
            <a:pPr lvl="1"/>
            <a:r>
              <a:rPr lang="en-US" dirty="0"/>
              <a:t>Investment in on-line services and outreach could impact future attendance and offerings.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019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93BB74-9765-5946-95F4-E58C5E7A4624}"/>
              </a:ext>
            </a:extLst>
          </p:cNvPr>
          <p:cNvSpPr txBox="1"/>
          <p:nvPr/>
        </p:nvSpPr>
        <p:spPr>
          <a:xfrm>
            <a:off x="4732485" y="3044279"/>
            <a:ext cx="27270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Questions?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FEAA85-DEAA-5C48-BE0C-C5374C197E6C}"/>
              </a:ext>
            </a:extLst>
          </p:cNvPr>
          <p:cNvSpPr txBox="1"/>
          <p:nvPr/>
        </p:nvSpPr>
        <p:spPr>
          <a:xfrm>
            <a:off x="10644027" y="5486400"/>
            <a:ext cx="154797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/>
              <a:t>Richard M. Ostberg Ph.D.</a:t>
            </a:r>
          </a:p>
          <a:p>
            <a:r>
              <a:rPr lang="en-US" sz="1100" i="1" dirty="0"/>
              <a:t>Sage Advice LLC</a:t>
            </a:r>
          </a:p>
          <a:p>
            <a:r>
              <a:rPr lang="en-US" sz="1100" i="1" dirty="0"/>
              <a:t>303-547-7015</a:t>
            </a:r>
          </a:p>
        </p:txBody>
      </p:sp>
    </p:spTree>
    <p:extLst>
      <p:ext uri="{BB962C8B-B14F-4D97-AF65-F5344CB8AC3E}">
        <p14:creationId xmlns:p14="http://schemas.microsoft.com/office/powerpoint/2010/main" val="596008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Data Science Practicum</a:t>
            </a:r>
          </a:p>
          <a:p>
            <a:r>
              <a:rPr lang="en-US" dirty="0"/>
              <a:t>Project suggested by Christy Pearson</a:t>
            </a:r>
          </a:p>
          <a:p>
            <a:r>
              <a:rPr lang="en-US" dirty="0"/>
              <a:t>Goal: Draw insights into current and future church attendance based on historical data and impact of Covid-19</a:t>
            </a:r>
          </a:p>
          <a:p>
            <a:r>
              <a:rPr lang="en-US" dirty="0"/>
              <a:t>Research questions:</a:t>
            </a:r>
          </a:p>
          <a:p>
            <a:pPr lvl="1"/>
            <a:r>
              <a:rPr lang="en-US" dirty="0"/>
              <a:t>How did Covid-19 impact attendance?</a:t>
            </a:r>
          </a:p>
          <a:p>
            <a:pPr lvl="1"/>
            <a:r>
              <a:rPr lang="en-US" dirty="0"/>
              <a:t>How has the forecast changed since March?</a:t>
            </a:r>
          </a:p>
          <a:p>
            <a:pPr lvl="1"/>
            <a:r>
              <a:rPr lang="en-US" dirty="0"/>
              <a:t>What are the effects on giving?</a:t>
            </a:r>
          </a:p>
          <a:p>
            <a:pPr lvl="1"/>
            <a:r>
              <a:rPr lang="en-US" dirty="0"/>
              <a:t>Where do we go from here?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538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828477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Church Attendance data provided by Christy</a:t>
            </a:r>
          </a:p>
          <a:p>
            <a:pPr lvl="1"/>
            <a:r>
              <a:rPr lang="en-US" dirty="0"/>
              <a:t>First, Second Service</a:t>
            </a:r>
          </a:p>
          <a:p>
            <a:pPr lvl="1"/>
            <a:r>
              <a:rPr lang="en-US" dirty="0"/>
              <a:t>Christmas Services</a:t>
            </a:r>
          </a:p>
          <a:p>
            <a:pPr lvl="1"/>
            <a:r>
              <a:rPr lang="en-US" dirty="0"/>
              <a:t>Wednesday services and religious observances</a:t>
            </a:r>
          </a:p>
          <a:p>
            <a:pPr lvl="1"/>
            <a:r>
              <a:rPr lang="en-US" dirty="0"/>
              <a:t>Snow events and cancellations</a:t>
            </a:r>
          </a:p>
          <a:p>
            <a:pPr lvl="1"/>
            <a:r>
              <a:rPr lang="en-US" dirty="0"/>
              <a:t>Giving Records (Anonymized)</a:t>
            </a:r>
          </a:p>
          <a:p>
            <a:r>
              <a:rPr lang="en-US" dirty="0"/>
              <a:t>Additional data gathered</a:t>
            </a:r>
          </a:p>
          <a:p>
            <a:pPr lvl="1"/>
            <a:r>
              <a:rPr lang="en-US" dirty="0"/>
              <a:t>Snow and precipitation</a:t>
            </a:r>
          </a:p>
          <a:p>
            <a:pPr lvl="1"/>
            <a:r>
              <a:rPr lang="en-US" dirty="0"/>
              <a:t>School status (school in or out)</a:t>
            </a:r>
          </a:p>
          <a:p>
            <a:r>
              <a:rPr lang="en-US" dirty="0"/>
              <a:t>Total attendance and average attendance most useful</a:t>
            </a:r>
          </a:p>
          <a:p>
            <a:r>
              <a:rPr lang="en-US" dirty="0"/>
              <a:t>Sunday services used for analysis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2689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Q: Did COVID-19 Impact attendance and by how much?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6556" y="4744995"/>
            <a:ext cx="8915739" cy="1049234"/>
          </a:xfrm>
        </p:spPr>
        <p:txBody>
          <a:bodyPr>
            <a:normAutofit/>
          </a:bodyPr>
          <a:lstStyle/>
          <a:p>
            <a:r>
              <a:rPr lang="en-US" dirty="0"/>
              <a:t>Statistically significant drop post-</a:t>
            </a:r>
            <a:r>
              <a:rPr lang="en-US" dirty="0" err="1"/>
              <a:t>covid</a:t>
            </a:r>
            <a:r>
              <a:rPr lang="en-US" dirty="0"/>
              <a:t> </a:t>
            </a:r>
          </a:p>
          <a:p>
            <a:r>
              <a:rPr lang="en-US" dirty="0"/>
              <a:t>avg decreased from 154 to 105 per week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F6F2A0-EF65-4842-A128-7937C447AF85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4845" y="1855627"/>
            <a:ext cx="4909580" cy="27886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B045857-A459-064D-B627-4CC10C7BCDC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64425" y="1853754"/>
            <a:ext cx="4909580" cy="278864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52666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1D40C-E9EF-C849-B79E-7345FA9E4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Q: Did COVID-19 impact attendance?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D6B15-DF53-7146-8BA2-A221FF36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1891128"/>
            <a:ext cx="3108064" cy="3201117"/>
          </a:xfrm>
        </p:spPr>
        <p:txBody>
          <a:bodyPr>
            <a:normAutofit/>
          </a:bodyPr>
          <a:lstStyle/>
          <a:p>
            <a:r>
              <a:rPr lang="en-US" dirty="0"/>
              <a:t>Another look showing attendance distribution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FBC341-A7A2-C74E-B3BF-1C7D2FF5E3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0020" y="1891128"/>
            <a:ext cx="7307516" cy="415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883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6" y="1600199"/>
            <a:ext cx="3539266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First Look: Linear Growth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7CC984A2-50F4-4344-9838-1B7EEE9FBF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3784" y="1186249"/>
            <a:ext cx="6778426" cy="35723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820430" y="5251548"/>
            <a:ext cx="7371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Year over year weekly figures showed pre-</a:t>
            </a:r>
            <a:r>
              <a:rPr lang="en-US" dirty="0" err="1"/>
              <a:t>covid</a:t>
            </a:r>
            <a:r>
              <a:rPr lang="en-US" dirty="0"/>
              <a:t> Median growth rate of 5.9% </a:t>
            </a:r>
          </a:p>
          <a:p>
            <a:r>
              <a:rPr lang="en-US" dirty="0"/>
              <a:t>and average growth of 10.6%, well exceeding Parker population growth</a:t>
            </a:r>
          </a:p>
        </p:txBody>
      </p:sp>
    </p:spTree>
    <p:extLst>
      <p:ext uri="{BB962C8B-B14F-4D97-AF65-F5344CB8AC3E}">
        <p14:creationId xmlns:p14="http://schemas.microsoft.com/office/powerpoint/2010/main" val="42631497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6" y="1600199"/>
            <a:ext cx="3539266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Second Look: Linear Growth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900462" y="5349239"/>
            <a:ext cx="70963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Depressed attendance post-</a:t>
            </a:r>
            <a:r>
              <a:rPr lang="en-US" dirty="0" err="1"/>
              <a:t>covid</a:t>
            </a:r>
            <a:r>
              <a:rPr lang="en-US" dirty="0"/>
              <a:t> indicates flat attendance now projected.</a:t>
            </a:r>
          </a:p>
          <a:p>
            <a:r>
              <a:rPr lang="en-US" dirty="0"/>
              <a:t>Organic growth will require intervention.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C6B518-3834-5C49-B2C9-3AE62C043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462" y="1139429"/>
            <a:ext cx="7178109" cy="407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32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C51009-A09A-4689-8E6C-F8FC99E6A8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475" y="1600199"/>
            <a:ext cx="3616313" cy="4297680"/>
          </a:xfrm>
        </p:spPr>
        <p:txBody>
          <a:bodyPr anchor="ctr">
            <a:normAutofit/>
          </a:bodyPr>
          <a:lstStyle/>
          <a:p>
            <a:r>
              <a:rPr lang="en-US" dirty="0"/>
              <a:t>Seasonal Model </a:t>
            </a:r>
            <a:br>
              <a:rPr lang="en-US" dirty="0"/>
            </a:br>
            <a:r>
              <a:rPr lang="en-US" dirty="0"/>
              <a:t>(With Forecast)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C65442-F244-409C-BF44-C5D6472E8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148839"/>
            <a:ext cx="0" cy="32004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4924851" y="5251548"/>
            <a:ext cx="67860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Seasonal modeling shows similar flat attendance, </a:t>
            </a:r>
          </a:p>
          <a:p>
            <a:r>
              <a:rPr lang="en-US" dirty="0"/>
              <a:t>Possible spikes for major religious holidays (Christmas/Easter). </a:t>
            </a:r>
          </a:p>
          <a:p>
            <a:r>
              <a:rPr lang="en-US" dirty="0"/>
              <a:t>Continued growth is not projected for the future without intervention.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660FFE-373B-F341-9023-8F8FD6CFEB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4420" y="1272746"/>
            <a:ext cx="6763644" cy="384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34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742C14A9-3617-46DD-9FC4-ED828A7D3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9AB0109-1C89-41F0-9EDF-3DE017BE3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50AE129-9E18-6241-93E7-AC90C5CD7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5550357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Subset Models</a:t>
            </a:r>
            <a:br>
              <a:rPr lang="en-US" dirty="0"/>
            </a:br>
            <a:r>
              <a:rPr lang="en-US" dirty="0"/>
              <a:t>(With Forecasts)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E5CB6C-D5A1-44AB-BAD0-E76C67ED2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83917A-7831-2043-AD29-CA4D40D52524}"/>
              </a:ext>
            </a:extLst>
          </p:cNvPr>
          <p:cNvSpPr txBox="1"/>
          <p:nvPr/>
        </p:nvSpPr>
        <p:spPr>
          <a:xfrm>
            <a:off x="1451579" y="2015732"/>
            <a:ext cx="5550357" cy="34506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Modeling subsets produced similar results.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Intervention or alternate accommodation needed to restore earlier growth projection.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Total attendance projected ~115/week.</a:t>
            </a:r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 defTabSz="914400">
              <a:lnSpc>
                <a:spcPct val="120000"/>
              </a:lnSpc>
              <a:spcAft>
                <a:spcPts val="6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EAD125-304D-084D-AB2A-726A3196D76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3594" y="570827"/>
            <a:ext cx="4074836" cy="23124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2AEA48-1D18-DC4A-8352-9E26CAD7260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3594" y="3228205"/>
            <a:ext cx="4074836" cy="231246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5A16967-5C32-4A48-9F02-4F0228AC8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562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42D078B-EF20-4DB1-AA1B-87F212C56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833096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422</Words>
  <Application>Microsoft Macintosh PowerPoint</Application>
  <PresentationFormat>Widescreen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Gallery</vt:lpstr>
      <vt:lpstr>Church Attendance Analysis, Post Covid</vt:lpstr>
      <vt:lpstr>Background</vt:lpstr>
      <vt:lpstr>Data Overview</vt:lpstr>
      <vt:lpstr>Research Q: Did COVID-19 Impact attendance and by how much?</vt:lpstr>
      <vt:lpstr>Research Q: Did COVID-19 impact attendance?</vt:lpstr>
      <vt:lpstr>First Look: Linear Growth</vt:lpstr>
      <vt:lpstr>Second Look: Linear Growth</vt:lpstr>
      <vt:lpstr>Seasonal Model  (With Forecast)</vt:lpstr>
      <vt:lpstr>Subset Models (With Forecasts)</vt:lpstr>
      <vt:lpstr>Financial considerations (Monthly Offerings)</vt:lpstr>
      <vt:lpstr>Financial considerations (Monthly Offerings)</vt:lpstr>
      <vt:lpstr>Summary of findings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Church Attendance Analysis</dc:title>
  <dc:creator>Matt Ostberg</dc:creator>
  <cp:lastModifiedBy>Matt Ostberg</cp:lastModifiedBy>
  <cp:revision>7</cp:revision>
  <dcterms:created xsi:type="dcterms:W3CDTF">2020-11-21T18:32:06Z</dcterms:created>
  <dcterms:modified xsi:type="dcterms:W3CDTF">2020-11-21T19:36:30Z</dcterms:modified>
</cp:coreProperties>
</file>

<file path=docProps/thumbnail.jpeg>
</file>